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7"/>
  </p:notesMasterIdLst>
  <p:sldIdLst>
    <p:sldId id="257" r:id="rId2"/>
    <p:sldId id="329" r:id="rId3"/>
    <p:sldId id="330" r:id="rId4"/>
    <p:sldId id="331" r:id="rId5"/>
    <p:sldId id="28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3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BA9CC-0CCB-45CA-8B53-C671801712CF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9431B-CFE1-4C52-9DD6-B5C1803095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0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E0B92-249F-4514-B3E7-11EECFC04C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0814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E0B92-249F-4514-B3E7-11EECFC04C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09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E0B92-249F-4514-B3E7-11EECFC04C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926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5E0B92-249F-4514-B3E7-11EECFC04C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525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706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17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08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39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8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30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76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571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33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627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2044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81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9039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274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763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8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4B2EC-CDBC-4B80-88D1-7DC33A32BAA7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99F0F2-DB19-4FDC-9326-63B7ECD47C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54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8140" y="914399"/>
            <a:ext cx="6934200" cy="4182533"/>
          </a:xfrm>
        </p:spPr>
        <p:txBody>
          <a:bodyPr/>
          <a:lstStyle/>
          <a:p>
            <a:pPr algn="ctr"/>
            <a:br>
              <a:rPr lang="en-US" sz="4000" b="1" spc="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spc="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spc="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spc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OF SAN PABLO</a:t>
            </a:r>
            <a:br>
              <a:rPr lang="en-US" sz="4000" b="1" spc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spc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 2025-26 </a:t>
            </a:r>
            <a:br>
              <a:rPr lang="en-US" sz="28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spc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Eide Bailly Contract</a:t>
            </a:r>
            <a:br>
              <a:rPr lang="en-US" sz="2800" b="1" spc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spc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spc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Budget, Finance, &amp; Legislative Standing Committee</a:t>
            </a:r>
            <a:br>
              <a:rPr lang="en-US" sz="1400" b="1" spc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spc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28, 2025</a:t>
            </a:r>
            <a:br>
              <a:rPr lang="en-US" sz="2800" b="1" spc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400" b="1" spc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525" y="4610462"/>
            <a:ext cx="1147630" cy="972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399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744" y="4620487"/>
            <a:ext cx="1075810" cy="91205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A2F55037-2BBF-4F3C-BDDA-6F5C5B2EE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264" y="2304708"/>
            <a:ext cx="7359083" cy="2771805"/>
          </a:xfrm>
        </p:spPr>
        <p:txBody>
          <a:bodyPr>
            <a:normAutofit fontScale="90000"/>
          </a:bodyPr>
          <a:lstStyle/>
          <a:p>
            <a:b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b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1. Finance Operations,</a:t>
            </a:r>
            <a:b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b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2. Policy and Procedures Assessment, &amp;</a:t>
            </a:r>
            <a:b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b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3. Software Assessment and Efficiencies</a:t>
            </a:r>
            <a:br>
              <a:rPr lang="en-US" sz="31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sz="3100" dirty="0"/>
          </a:p>
        </p:txBody>
      </p:sp>
      <p:sp>
        <p:nvSpPr>
          <p:cNvPr id="12" name="Title 10">
            <a:extLst>
              <a:ext uri="{FF2B5EF4-FFF2-40B4-BE49-F238E27FC236}">
                <a16:creationId xmlns:a16="http://schemas.microsoft.com/office/drawing/2014/main" id="{09623112-E1B4-4895-93B1-938A22C23A1B}"/>
              </a:ext>
            </a:extLst>
          </p:cNvPr>
          <p:cNvSpPr txBox="1">
            <a:spLocks/>
          </p:cNvSpPr>
          <p:nvPr/>
        </p:nvSpPr>
        <p:spPr>
          <a:xfrm>
            <a:off x="1526264" y="1023823"/>
            <a:ext cx="7876385" cy="128088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8500" dirty="0">
                <a:solidFill>
                  <a:srgbClr val="92D050"/>
                </a:solidFill>
                <a:latin typeface="Calibri" panose="020F0502020204030204" pitchFamily="34" charset="0"/>
              </a:rPr>
              <a:t>PRIORITY SERVICE AREAS:</a:t>
            </a:r>
            <a:br>
              <a:rPr lang="en-US" sz="85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158165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184" y="5566562"/>
            <a:ext cx="1075810" cy="91205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22A42C45-84B8-4CE7-8538-5B1E6AB11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206" y="273945"/>
            <a:ext cx="7869490" cy="768633"/>
          </a:xfrm>
        </p:spPr>
        <p:txBody>
          <a:bodyPr>
            <a:normAutofit/>
          </a:bodyPr>
          <a:lstStyle/>
          <a:p>
            <a:r>
              <a:rPr lang="en-US" sz="4400" dirty="0"/>
              <a:t>Scope of Work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98A61FA-3360-4128-8533-B614DC4A3C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400222"/>
              </p:ext>
            </p:extLst>
          </p:nvPr>
        </p:nvGraphicFramePr>
        <p:xfrm>
          <a:off x="1094206" y="1291438"/>
          <a:ext cx="8752527" cy="45082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50327">
                  <a:extLst>
                    <a:ext uri="{9D8B030D-6E8A-4147-A177-3AD203B41FA5}">
                      <a16:colId xmlns:a16="http://schemas.microsoft.com/office/drawing/2014/main" val="583946254"/>
                    </a:ext>
                  </a:extLst>
                </a:gridCol>
                <a:gridCol w="3400987">
                  <a:extLst>
                    <a:ext uri="{9D8B030D-6E8A-4147-A177-3AD203B41FA5}">
                      <a16:colId xmlns:a16="http://schemas.microsoft.com/office/drawing/2014/main" val="3697916467"/>
                    </a:ext>
                  </a:extLst>
                </a:gridCol>
                <a:gridCol w="1501213">
                  <a:extLst>
                    <a:ext uri="{9D8B030D-6E8A-4147-A177-3AD203B41FA5}">
                      <a16:colId xmlns:a16="http://schemas.microsoft.com/office/drawing/2014/main" val="1495227055"/>
                    </a:ext>
                  </a:extLst>
                </a:gridCol>
              </a:tblGrid>
              <a:tr h="20345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Phase I: Assessment &amp; Development, 1 - 6 Months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001645"/>
                  </a:ext>
                </a:extLst>
              </a:tr>
              <a:tr h="203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Service Area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Tasks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Approximate Cost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080421"/>
                  </a:ext>
                </a:extLst>
              </a:tr>
              <a:tr h="10141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+mn-lt"/>
                        </a:rPr>
                        <a:t>Finance Assessment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+mn-lt"/>
                        </a:rPr>
                        <a:t>Review and assess accounting roles and responsibilities, fiscal year-end processes, and related general ledger maintenance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$25,000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383080"/>
                  </a:ext>
                </a:extLst>
              </a:tr>
              <a:tr h="9900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+mn-lt"/>
                        </a:rPr>
                        <a:t>Finance Policy and Desk Procedures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Policy gap analysis, best practices recommendations and procedures Additional policy assistance can be provided, and a fee estimated, once the gap analysis is completed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$25,000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075280"/>
                  </a:ext>
                </a:extLst>
              </a:tr>
              <a:tr h="20345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Phase II: Software Assessment, 3 - 12 Months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91695"/>
                  </a:ext>
                </a:extLst>
              </a:tr>
              <a:tr h="203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Service Area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Tasks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Approximate Cost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300572"/>
                  </a:ext>
                </a:extLst>
              </a:tr>
              <a:tr h="5993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+mn-lt"/>
                        </a:rPr>
                        <a:t>Software Assessment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Review operational use of Springbrook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$25,000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130045"/>
                  </a:ext>
                </a:extLst>
              </a:tr>
              <a:tr h="20345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Phase III: Financial Management, 6 - 12 Months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4861703"/>
                  </a:ext>
                </a:extLst>
              </a:tr>
              <a:tr h="2034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</a:rPr>
                        <a:t>Service Area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Tasks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+mn-lt"/>
                        </a:rPr>
                        <a:t>Approximate Cost 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436735"/>
                  </a:ext>
                </a:extLst>
              </a:tr>
              <a:tr h="68406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+mn-lt"/>
                        </a:rPr>
                        <a:t>Finance Operations &amp; Quality Assurance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Assist and Review Accounts Payable, Accounts Receivable, and Budget operations </a:t>
                      </a:r>
                      <a:endParaRPr lang="en-US" sz="1200" i="1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5" marR="6225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$25,000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776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26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FBB8A-B796-4EAC-9588-0A3FB24C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98" y="283104"/>
            <a:ext cx="7783561" cy="5692693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solidFill>
                  <a:srgbClr val="92D050"/>
                </a:solidFill>
                <a:effectLst/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BFLSC RECOMMENDATION:</a:t>
            </a:r>
            <a:endParaRPr lang="en-US" sz="2800" dirty="0">
              <a:solidFill>
                <a:srgbClr val="92D050"/>
              </a:solidFill>
              <a:effectLst/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Receive Presentation; and</a:t>
            </a: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2800" dirty="0"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effectLst/>
                <a:latin typeface="Aptos"/>
                <a:ea typeface="Calibri" panose="020F0502020204030204" pitchFamily="34" charset="0"/>
                <a:cs typeface="Calibri" panose="020F0502020204030204" pitchFamily="34" charset="0"/>
              </a:rPr>
              <a:t>Proceed with a recommendation to the City Council to finalize agreement with Edie Baily for financial services consulting services and authorize a one-time appropriation of $100,000 from FY 2024-025 GFDR Fund Balance (Fund 110) to fund contract, effective July 1, 2025.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114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2052960"/>
            <a:ext cx="6705600" cy="1828800"/>
          </a:xfrm>
        </p:spPr>
        <p:txBody>
          <a:bodyPr/>
          <a:lstStyle/>
          <a:p>
            <a:pPr algn="ctr"/>
            <a:r>
              <a:rPr lang="en-US" sz="4400" spc="0" dirty="0">
                <a:solidFill>
                  <a:srgbClr val="FC7404"/>
                </a:solidFill>
                <a:latin typeface="Calibri" pitchFamily="34" charset="0"/>
                <a:cs typeface="Calibri" pitchFamily="34" charset="0"/>
              </a:rPr>
              <a:t>QUESTIONS?</a:t>
            </a:r>
            <a:endParaRPr lang="en-US" spc="0" dirty="0">
              <a:solidFill>
                <a:srgbClr val="FC7404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095" y="5015797"/>
            <a:ext cx="1075810" cy="9120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558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</TotalTime>
  <Words>256</Words>
  <Application>Microsoft Office PowerPoint</Application>
  <PresentationFormat>Widescreen</PresentationFormat>
  <Paragraphs>38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Trebuchet MS</vt:lpstr>
      <vt:lpstr>Wingdings 3</vt:lpstr>
      <vt:lpstr>Facet</vt:lpstr>
      <vt:lpstr>   CITY OF SAN PABLO  FY 2025-26  Eide Bailly Contract  Budget, Finance, &amp; Legislative Standing Committee May 28, 2025 </vt:lpstr>
      <vt:lpstr>   1. Finance Operations,  2. Policy and Procedures Assessment, &amp;  3. Software Assessment and Efficiencies </vt:lpstr>
      <vt:lpstr>Scope of Work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SAN PABLO  FY 21-22  Gann Appropriations Limit  Budget STANDING COMMITTEE PRESENTATION (Pabon-Alvarado, Ponce) June 1, 2021</dc:title>
  <dc:creator>June Du</dc:creator>
  <cp:lastModifiedBy>Arturo E. Castillo</cp:lastModifiedBy>
  <cp:revision>17</cp:revision>
  <dcterms:created xsi:type="dcterms:W3CDTF">2021-05-24T23:53:37Z</dcterms:created>
  <dcterms:modified xsi:type="dcterms:W3CDTF">2025-05-27T19:33:21Z</dcterms:modified>
</cp:coreProperties>
</file>